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9" r:id="rId2"/>
    <p:sldId id="257" r:id="rId3"/>
    <p:sldId id="256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y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y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Ovr>
    <a:masterClrMapping/>
  </p:clrMapOvr>
  <p:transition spd="slow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y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y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7DD44-D8A0-4346-9326-DB6EC4D6C621}" type="datetimeFigureOut">
              <a:rPr lang="cy-GB" smtClean="0"/>
              <a:pPr/>
              <a:t>24/03/2020</a:t>
            </a:fld>
            <a:endParaRPr lang="cy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y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83B64-A1BE-4B53-B403-174C9E7299F2}" type="slidenum">
              <a:rPr lang="cy-GB" smtClean="0"/>
              <a:pPr/>
              <a:t>‹#›</a:t>
            </a:fld>
            <a:endParaRPr lang="cy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ircl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" y="836712"/>
            <a:ext cx="9144000" cy="406265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Number Bonds </a:t>
            </a:r>
          </a:p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to 20</a:t>
            </a:r>
          </a:p>
          <a:p>
            <a:pPr algn="ctr"/>
            <a:r>
              <a:rPr lang="en-US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</a:t>
            </a:r>
            <a:r>
              <a:rPr lang="en-US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ith the Maths Mice</a:t>
            </a:r>
            <a:endParaRPr lang="en-US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1" name="Picture 4" descr="red-socks"/>
          <p:cNvPicPr>
            <a:picLocks noChangeAspect="1" noChangeArrowheads="1"/>
          </p:cNvPicPr>
          <p:nvPr/>
        </p:nvPicPr>
        <p:blipFill>
          <a:blip r:embed="rId3" cstate="print"/>
          <a:srcRect r="52119"/>
          <a:stretch>
            <a:fillRect/>
          </a:stretch>
        </p:blipFill>
        <p:spPr bwMode="auto">
          <a:xfrm>
            <a:off x="1187624" y="1988840"/>
            <a:ext cx="2488966" cy="4392488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5364088" y="836712"/>
            <a:ext cx="3168352" cy="1800200"/>
          </a:xfrm>
          <a:prstGeom prst="wedgeEllipseCallout">
            <a:avLst>
              <a:gd name="adj1" fmla="val 5406"/>
              <a:gd name="adj2" fmla="val 859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7" name="Rectangle 6"/>
          <p:cNvSpPr/>
          <p:nvPr/>
        </p:nvSpPr>
        <p:spPr>
          <a:xfrm>
            <a:off x="1979712" y="3501008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11247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Ah yes! </a:t>
            </a:r>
          </a:p>
          <a:p>
            <a:pPr algn="ctr"/>
            <a:r>
              <a:rPr lang="cy-GB" sz="2400" dirty="0">
                <a:latin typeface="Comic Sans MS" pitchFamily="66" charset="0"/>
              </a:rPr>
              <a:t>7</a:t>
            </a:r>
            <a:r>
              <a:rPr lang="cy-GB" sz="2400" dirty="0" smtClean="0">
                <a:latin typeface="Comic Sans MS" pitchFamily="66" charset="0"/>
              </a:rPr>
              <a:t> + 13 = 20.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Well done!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13" name="Picture 4" descr="red-socks"/>
          <p:cNvPicPr>
            <a:picLocks noChangeAspect="1" noChangeArrowheads="1"/>
          </p:cNvPicPr>
          <p:nvPr/>
        </p:nvPicPr>
        <p:blipFill>
          <a:blip r:embed="rId3" cstate="print"/>
          <a:srcRect r="52119"/>
          <a:stretch>
            <a:fillRect/>
          </a:stretch>
        </p:blipFill>
        <p:spPr bwMode="auto">
          <a:xfrm>
            <a:off x="2483768" y="1988840"/>
            <a:ext cx="2488966" cy="439248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987824" y="3501008"/>
            <a:ext cx="1728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13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4355976" y="1844824"/>
            <a:ext cx="3168352" cy="1683568"/>
          </a:xfrm>
          <a:prstGeom prst="wedgeEllipseCallout">
            <a:avLst>
              <a:gd name="adj1" fmla="val 24942"/>
              <a:gd name="adj2" fmla="val 900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8" name="TextBox 7"/>
          <p:cNvSpPr txBox="1"/>
          <p:nvPr/>
        </p:nvSpPr>
        <p:spPr>
          <a:xfrm>
            <a:off x="4716016" y="21328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What number goes with 9 to make 20?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21506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r="53009"/>
          <a:stretch>
            <a:fillRect/>
          </a:stretch>
        </p:blipFill>
        <p:spPr bwMode="auto">
          <a:xfrm>
            <a:off x="1115616" y="1916832"/>
            <a:ext cx="2372567" cy="453466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907704" y="3356992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pic>
        <p:nvPicPr>
          <p:cNvPr id="21506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r="53009"/>
          <a:stretch>
            <a:fillRect/>
          </a:stretch>
        </p:blipFill>
        <p:spPr bwMode="auto">
          <a:xfrm>
            <a:off x="1115616" y="1916832"/>
            <a:ext cx="2372567" cy="453466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835696" y="3501008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9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5364088" y="836712"/>
            <a:ext cx="3168352" cy="1800200"/>
          </a:xfrm>
          <a:prstGeom prst="wedgeEllipseCallout">
            <a:avLst>
              <a:gd name="adj1" fmla="val 5406"/>
              <a:gd name="adj2" fmla="val 859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3" name="TextBox 12"/>
          <p:cNvSpPr txBox="1"/>
          <p:nvPr/>
        </p:nvSpPr>
        <p:spPr>
          <a:xfrm>
            <a:off x="5652120" y="11247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Ah yes! 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9 + 11 = 20.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Well done!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14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r="53009"/>
          <a:stretch>
            <a:fillRect/>
          </a:stretch>
        </p:blipFill>
        <p:spPr bwMode="auto">
          <a:xfrm>
            <a:off x="2411760" y="1844824"/>
            <a:ext cx="2372567" cy="4534669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987824" y="3501008"/>
            <a:ext cx="1728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11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4355976" y="1844824"/>
            <a:ext cx="3168352" cy="1683568"/>
          </a:xfrm>
          <a:prstGeom prst="wedgeEllipseCallout">
            <a:avLst>
              <a:gd name="adj1" fmla="val 24942"/>
              <a:gd name="adj2" fmla="val 900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8" name="TextBox 7"/>
          <p:cNvSpPr txBox="1"/>
          <p:nvPr/>
        </p:nvSpPr>
        <p:spPr>
          <a:xfrm>
            <a:off x="4716016" y="21328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What number goes with 4 to make 20?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23554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l="46129"/>
          <a:stretch>
            <a:fillRect/>
          </a:stretch>
        </p:blipFill>
        <p:spPr bwMode="auto">
          <a:xfrm>
            <a:off x="899592" y="2204864"/>
            <a:ext cx="2667809" cy="444877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123728" y="3717032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pic>
        <p:nvPicPr>
          <p:cNvPr id="23554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l="46129"/>
          <a:stretch>
            <a:fillRect/>
          </a:stretch>
        </p:blipFill>
        <p:spPr bwMode="auto">
          <a:xfrm>
            <a:off x="899592" y="2204864"/>
            <a:ext cx="2667809" cy="444877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2123728" y="3717032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364088" y="836712"/>
            <a:ext cx="3168352" cy="1800200"/>
          </a:xfrm>
          <a:prstGeom prst="wedgeEllipseCallout">
            <a:avLst>
              <a:gd name="adj1" fmla="val 5406"/>
              <a:gd name="adj2" fmla="val 859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1" name="TextBox 10"/>
          <p:cNvSpPr txBox="1"/>
          <p:nvPr/>
        </p:nvSpPr>
        <p:spPr>
          <a:xfrm>
            <a:off x="5652120" y="11247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Ah yes! </a:t>
            </a:r>
          </a:p>
          <a:p>
            <a:pPr algn="ctr"/>
            <a:r>
              <a:rPr lang="cy-GB" sz="2400" dirty="0">
                <a:latin typeface="Comic Sans MS" pitchFamily="66" charset="0"/>
              </a:rPr>
              <a:t>4</a:t>
            </a:r>
            <a:r>
              <a:rPr lang="cy-GB" sz="2400" dirty="0" smtClean="0">
                <a:latin typeface="Comic Sans MS" pitchFamily="66" charset="0"/>
              </a:rPr>
              <a:t> + 16 = 20.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Well done!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12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l="46129"/>
          <a:stretch>
            <a:fillRect/>
          </a:stretch>
        </p:blipFill>
        <p:spPr bwMode="auto">
          <a:xfrm>
            <a:off x="2267744" y="2204864"/>
            <a:ext cx="2667809" cy="444877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059832" y="3717032"/>
            <a:ext cx="1728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16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4355976" y="1844824"/>
            <a:ext cx="3168352" cy="1683568"/>
          </a:xfrm>
          <a:prstGeom prst="wedgeEllipseCallout">
            <a:avLst>
              <a:gd name="adj1" fmla="val 24942"/>
              <a:gd name="adj2" fmla="val 900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pic>
        <p:nvPicPr>
          <p:cNvPr id="16386" name="Picture 2" descr="http://www.clker.com/cliparts/5/6/Q/R/P/I/pink-socks-hi.png"/>
          <p:cNvPicPr>
            <a:picLocks noChangeAspect="1" noChangeArrowheads="1"/>
          </p:cNvPicPr>
          <p:nvPr/>
        </p:nvPicPr>
        <p:blipFill>
          <a:blip r:embed="rId4" cstate="print"/>
          <a:srcRect r="51726"/>
          <a:stretch>
            <a:fillRect/>
          </a:stretch>
        </p:blipFill>
        <p:spPr bwMode="auto">
          <a:xfrm>
            <a:off x="1403648" y="1772816"/>
            <a:ext cx="2520280" cy="468891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79712" y="3645024"/>
            <a:ext cx="165618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21328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What number goes with 12 to make 20?</a:t>
            </a:r>
            <a:endParaRPr lang="cy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5364088" y="836712"/>
            <a:ext cx="3168352" cy="1800200"/>
          </a:xfrm>
          <a:prstGeom prst="wedgeEllipseCallout">
            <a:avLst>
              <a:gd name="adj1" fmla="val 5406"/>
              <a:gd name="adj2" fmla="val 859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pic>
        <p:nvPicPr>
          <p:cNvPr id="16386" name="Picture 2" descr="http://www.clker.com/cliparts/5/6/Q/R/P/I/pink-socks-hi.png"/>
          <p:cNvPicPr>
            <a:picLocks noChangeAspect="1" noChangeArrowheads="1"/>
          </p:cNvPicPr>
          <p:nvPr/>
        </p:nvPicPr>
        <p:blipFill>
          <a:blip r:embed="rId4" cstate="print"/>
          <a:srcRect r="51726"/>
          <a:stretch>
            <a:fillRect/>
          </a:stretch>
        </p:blipFill>
        <p:spPr bwMode="auto">
          <a:xfrm>
            <a:off x="1403648" y="1772816"/>
            <a:ext cx="2520280" cy="468891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835696" y="3645024"/>
            <a:ext cx="15841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12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11247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Ah yes! 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12 + 8 = 20.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Well done!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9" name="Picture 2" descr="http://www.clker.com/cliparts/5/6/Q/R/P/I/pink-socks-hi.png"/>
          <p:cNvPicPr>
            <a:picLocks noChangeAspect="1" noChangeArrowheads="1"/>
          </p:cNvPicPr>
          <p:nvPr/>
        </p:nvPicPr>
        <p:blipFill>
          <a:blip r:embed="rId4" cstate="print"/>
          <a:srcRect r="51726"/>
          <a:stretch>
            <a:fillRect/>
          </a:stretch>
        </p:blipFill>
        <p:spPr bwMode="auto">
          <a:xfrm>
            <a:off x="2843808" y="1700808"/>
            <a:ext cx="2520280" cy="468891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419872" y="3573016"/>
            <a:ext cx="1728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8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4355976" y="1844824"/>
            <a:ext cx="3168352" cy="1683568"/>
          </a:xfrm>
          <a:prstGeom prst="wedgeEllipseCallout">
            <a:avLst>
              <a:gd name="adj1" fmla="val 24942"/>
              <a:gd name="adj2" fmla="val 900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8" name="TextBox 7"/>
          <p:cNvSpPr txBox="1"/>
          <p:nvPr/>
        </p:nvSpPr>
        <p:spPr>
          <a:xfrm>
            <a:off x="4716016" y="21328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What number goes with 14 to make 20?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19460" name="Picture 4" descr="red-socks"/>
          <p:cNvPicPr>
            <a:picLocks noChangeAspect="1" noChangeArrowheads="1"/>
          </p:cNvPicPr>
          <p:nvPr/>
        </p:nvPicPr>
        <p:blipFill>
          <a:blip r:embed="rId4" cstate="print"/>
          <a:srcRect r="52119"/>
          <a:stretch>
            <a:fillRect/>
          </a:stretch>
        </p:blipFill>
        <p:spPr bwMode="auto">
          <a:xfrm>
            <a:off x="1187624" y="2060848"/>
            <a:ext cx="2488966" cy="439248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763688" y="3645024"/>
            <a:ext cx="15841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1" name="Picture 4" descr="red-socks"/>
          <p:cNvPicPr>
            <a:picLocks noChangeAspect="1" noChangeArrowheads="1"/>
          </p:cNvPicPr>
          <p:nvPr/>
        </p:nvPicPr>
        <p:blipFill>
          <a:blip r:embed="rId3" cstate="print"/>
          <a:srcRect r="52119"/>
          <a:stretch>
            <a:fillRect/>
          </a:stretch>
        </p:blipFill>
        <p:spPr bwMode="auto">
          <a:xfrm>
            <a:off x="1187624" y="1988840"/>
            <a:ext cx="2488966" cy="4392488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5364088" y="836712"/>
            <a:ext cx="3168352" cy="1800200"/>
          </a:xfrm>
          <a:prstGeom prst="wedgeEllipseCallout">
            <a:avLst>
              <a:gd name="adj1" fmla="val 5406"/>
              <a:gd name="adj2" fmla="val 859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7" name="Rectangle 6"/>
          <p:cNvSpPr/>
          <p:nvPr/>
        </p:nvSpPr>
        <p:spPr>
          <a:xfrm>
            <a:off x="1619672" y="3501008"/>
            <a:ext cx="18002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14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11247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Ah yes! 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14 + 6 = 20.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Well done!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13" name="Picture 4" descr="red-socks"/>
          <p:cNvPicPr>
            <a:picLocks noChangeAspect="1" noChangeArrowheads="1"/>
          </p:cNvPicPr>
          <p:nvPr/>
        </p:nvPicPr>
        <p:blipFill>
          <a:blip r:embed="rId3" cstate="print"/>
          <a:srcRect r="52119"/>
          <a:stretch>
            <a:fillRect/>
          </a:stretch>
        </p:blipFill>
        <p:spPr bwMode="auto">
          <a:xfrm>
            <a:off x="2483768" y="1988840"/>
            <a:ext cx="2488966" cy="4392488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2987824" y="3501008"/>
            <a:ext cx="1728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6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4355976" y="1844824"/>
            <a:ext cx="3168352" cy="1683568"/>
          </a:xfrm>
          <a:prstGeom prst="wedgeEllipseCallout">
            <a:avLst>
              <a:gd name="adj1" fmla="val 24942"/>
              <a:gd name="adj2" fmla="val 900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8" name="TextBox 7"/>
          <p:cNvSpPr txBox="1"/>
          <p:nvPr/>
        </p:nvSpPr>
        <p:spPr>
          <a:xfrm>
            <a:off x="4716016" y="21328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What number goes with 17 to make 20?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21506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r="53009"/>
          <a:stretch>
            <a:fillRect/>
          </a:stretch>
        </p:blipFill>
        <p:spPr bwMode="auto">
          <a:xfrm>
            <a:off x="1115616" y="1916832"/>
            <a:ext cx="2372567" cy="453466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691680" y="3501008"/>
            <a:ext cx="151216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17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1547664" y="1340768"/>
            <a:ext cx="5544616" cy="2520280"/>
          </a:xfrm>
          <a:prstGeom prst="wedgeEllipseCallout">
            <a:avLst>
              <a:gd name="adj1" fmla="val 39594"/>
              <a:gd name="adj2" fmla="val 769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4" name="TextBox 3"/>
          <p:cNvSpPr txBox="1"/>
          <p:nvPr/>
        </p:nvSpPr>
        <p:spPr>
          <a:xfrm>
            <a:off x="2267744" y="1628800"/>
            <a:ext cx="41318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Hello!  I’m Maurice the Marvellous Maths Mouse.  My friends and I are trying to sort out the socks on the washing line. </a:t>
            </a:r>
            <a:endParaRPr lang="cy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pic>
        <p:nvPicPr>
          <p:cNvPr id="21506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r="53009"/>
          <a:stretch>
            <a:fillRect/>
          </a:stretch>
        </p:blipFill>
        <p:spPr bwMode="auto">
          <a:xfrm>
            <a:off x="1115616" y="1916832"/>
            <a:ext cx="2372567" cy="4534669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619672" y="3501008"/>
            <a:ext cx="158417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17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Oval Callout 11"/>
          <p:cNvSpPr/>
          <p:nvPr/>
        </p:nvSpPr>
        <p:spPr>
          <a:xfrm>
            <a:off x="5364088" y="836712"/>
            <a:ext cx="3168352" cy="1800200"/>
          </a:xfrm>
          <a:prstGeom prst="wedgeEllipseCallout">
            <a:avLst>
              <a:gd name="adj1" fmla="val 5406"/>
              <a:gd name="adj2" fmla="val 859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3" name="TextBox 12"/>
          <p:cNvSpPr txBox="1"/>
          <p:nvPr/>
        </p:nvSpPr>
        <p:spPr>
          <a:xfrm>
            <a:off x="5652120" y="11247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Ah yes! 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17 + 3 = 20.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Well done!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14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r="53009"/>
          <a:stretch>
            <a:fillRect/>
          </a:stretch>
        </p:blipFill>
        <p:spPr bwMode="auto">
          <a:xfrm>
            <a:off x="2411760" y="1844824"/>
            <a:ext cx="2372567" cy="4534669"/>
          </a:xfrm>
          <a:prstGeom prst="rect">
            <a:avLst/>
          </a:prstGeom>
          <a:noFill/>
        </p:spPr>
      </p:pic>
      <p:sp>
        <p:nvSpPr>
          <p:cNvPr id="15" name="Rectangle 14"/>
          <p:cNvSpPr/>
          <p:nvPr/>
        </p:nvSpPr>
        <p:spPr>
          <a:xfrm>
            <a:off x="2987824" y="3501008"/>
            <a:ext cx="1728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4355976" y="1844824"/>
            <a:ext cx="3168352" cy="1683568"/>
          </a:xfrm>
          <a:prstGeom prst="wedgeEllipseCallout">
            <a:avLst>
              <a:gd name="adj1" fmla="val 24942"/>
              <a:gd name="adj2" fmla="val 900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8" name="TextBox 7"/>
          <p:cNvSpPr txBox="1"/>
          <p:nvPr/>
        </p:nvSpPr>
        <p:spPr>
          <a:xfrm>
            <a:off x="4716016" y="21328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What number goes with 19 to make 20?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23554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l="46129"/>
          <a:stretch>
            <a:fillRect/>
          </a:stretch>
        </p:blipFill>
        <p:spPr bwMode="auto">
          <a:xfrm>
            <a:off x="899592" y="2204864"/>
            <a:ext cx="2667809" cy="444877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979712" y="3717032"/>
            <a:ext cx="1440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pic>
        <p:nvPicPr>
          <p:cNvPr id="23554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l="46129"/>
          <a:stretch>
            <a:fillRect/>
          </a:stretch>
        </p:blipFill>
        <p:spPr bwMode="auto">
          <a:xfrm>
            <a:off x="899592" y="2204864"/>
            <a:ext cx="2667809" cy="4448770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1691680" y="3789040"/>
            <a:ext cx="1728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19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Oval Callout 9"/>
          <p:cNvSpPr/>
          <p:nvPr/>
        </p:nvSpPr>
        <p:spPr>
          <a:xfrm>
            <a:off x="5364088" y="836712"/>
            <a:ext cx="3168352" cy="1800200"/>
          </a:xfrm>
          <a:prstGeom prst="wedgeEllipseCallout">
            <a:avLst>
              <a:gd name="adj1" fmla="val 5406"/>
              <a:gd name="adj2" fmla="val 859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11" name="TextBox 10"/>
          <p:cNvSpPr txBox="1"/>
          <p:nvPr/>
        </p:nvSpPr>
        <p:spPr>
          <a:xfrm>
            <a:off x="5652120" y="11247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Ah yes! 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19 + 1 = 20.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Well done!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12" name="Picture 2" descr="http://www.clker.com/cliparts/n/X/g/l/L/s/socks-hi.png"/>
          <p:cNvPicPr>
            <a:picLocks noChangeAspect="1" noChangeArrowheads="1"/>
          </p:cNvPicPr>
          <p:nvPr/>
        </p:nvPicPr>
        <p:blipFill>
          <a:blip r:embed="rId4" cstate="print"/>
          <a:srcRect l="46129"/>
          <a:stretch>
            <a:fillRect/>
          </a:stretch>
        </p:blipFill>
        <p:spPr bwMode="auto">
          <a:xfrm>
            <a:off x="2267744" y="2204864"/>
            <a:ext cx="2667809" cy="4448770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3347864" y="3717032"/>
            <a:ext cx="144016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 r="76424" b="57295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1266" name="Picture 2" descr="summer-animation-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4518" y="1"/>
            <a:ext cx="9282219" cy="6858000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2123728" y="4221088"/>
            <a:ext cx="5832648" cy="1872208"/>
          </a:xfrm>
          <a:prstGeom prst="wedgeEllipseCallout">
            <a:avLst>
              <a:gd name="adj1" fmla="val 27339"/>
              <a:gd name="adj2" fmla="val -1124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 smtClean="0"/>
              <a:t>Tha</a:t>
            </a:r>
            <a:endParaRPr lang="cy-GB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58112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There’s only these two left now!  They must be a pair!  They both say 10...and 10 + 10 = 20!</a:t>
            </a:r>
            <a:endParaRPr lang="cy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755576" y="1340768"/>
            <a:ext cx="6336704" cy="2664296"/>
          </a:xfrm>
          <a:prstGeom prst="wedgeEllipseCallout">
            <a:avLst>
              <a:gd name="adj1" fmla="val 44478"/>
              <a:gd name="adj2" fmla="val 5524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4" name="TextBox 3"/>
          <p:cNvSpPr txBox="1"/>
          <p:nvPr/>
        </p:nvSpPr>
        <p:spPr>
          <a:xfrm>
            <a:off x="1547664" y="1772816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Thank you so much for helping me and the other maths mice sort out all the socks.  You really know your number bonds to 20.  Well done!`</a:t>
            </a:r>
            <a:endParaRPr lang="cy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 r="76424" b="57295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1266" name="Picture 2" descr="summer-animation-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4518" y="1"/>
            <a:ext cx="9282219" cy="6858000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2987824" y="4221088"/>
            <a:ext cx="4320480" cy="1152128"/>
          </a:xfrm>
          <a:prstGeom prst="wedgeEllipseCallout">
            <a:avLst>
              <a:gd name="adj1" fmla="val 27339"/>
              <a:gd name="adj2" fmla="val -1124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7" name="TextBox 6"/>
          <p:cNvSpPr txBox="1"/>
          <p:nvPr/>
        </p:nvSpPr>
        <p:spPr>
          <a:xfrm>
            <a:off x="2699792" y="4581128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This is so difficult!</a:t>
            </a:r>
            <a:endParaRPr lang="cy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1547664" y="1052736"/>
            <a:ext cx="5544616" cy="2808312"/>
          </a:xfrm>
          <a:prstGeom prst="wedgeEllipseCallout">
            <a:avLst>
              <a:gd name="adj1" fmla="val 39594"/>
              <a:gd name="adj2" fmla="val 7696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4" name="TextBox 3"/>
          <p:cNvSpPr txBox="1"/>
          <p:nvPr/>
        </p:nvSpPr>
        <p:spPr>
          <a:xfrm>
            <a:off x="2267744" y="1412776"/>
            <a:ext cx="413184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We need to put all the pairs of socks together.  But we have a problem.  We can only see in black and white so we can’t match them by colour.</a:t>
            </a:r>
            <a:endParaRPr lang="cy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755576" y="1340768"/>
            <a:ext cx="6336704" cy="2664296"/>
          </a:xfrm>
          <a:prstGeom prst="wedgeEllipseCallout">
            <a:avLst>
              <a:gd name="adj1" fmla="val 44478"/>
              <a:gd name="adj2" fmla="val 55244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4" name="TextBox 3"/>
          <p:cNvSpPr txBox="1"/>
          <p:nvPr/>
        </p:nvSpPr>
        <p:spPr>
          <a:xfrm>
            <a:off x="1547664" y="1772816"/>
            <a:ext cx="48245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We were told that there were numbers on all the socks, and that they should always add up to 20.  Could you help us sort them please!</a:t>
            </a:r>
            <a:endParaRPr lang="cy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 r="76424" b="57295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1266" name="Picture 2" descr="summer-animation-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84518" y="1"/>
            <a:ext cx="9282219" cy="6858000"/>
          </a:xfrm>
          <a:prstGeom prst="rect">
            <a:avLst/>
          </a:prstGeom>
          <a:noFill/>
        </p:spPr>
      </p:pic>
      <p:sp>
        <p:nvSpPr>
          <p:cNvPr id="6" name="Oval Callout 5"/>
          <p:cNvSpPr/>
          <p:nvPr/>
        </p:nvSpPr>
        <p:spPr>
          <a:xfrm>
            <a:off x="2123728" y="4221088"/>
            <a:ext cx="5832648" cy="1872208"/>
          </a:xfrm>
          <a:prstGeom prst="wedgeEllipseCallout">
            <a:avLst>
              <a:gd name="adj1" fmla="val 27339"/>
              <a:gd name="adj2" fmla="val -11248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7" name="TextBox 6"/>
          <p:cNvSpPr txBox="1"/>
          <p:nvPr/>
        </p:nvSpPr>
        <p:spPr>
          <a:xfrm>
            <a:off x="2699792" y="4581128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I’ll throw a sock down, and you tell me what  number I have to look for to find it’s pair!</a:t>
            </a:r>
            <a:endParaRPr lang="cy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4355976" y="1844824"/>
            <a:ext cx="3168352" cy="1683568"/>
          </a:xfrm>
          <a:prstGeom prst="wedgeEllipseCallout">
            <a:avLst>
              <a:gd name="adj1" fmla="val 24942"/>
              <a:gd name="adj2" fmla="val 900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pic>
        <p:nvPicPr>
          <p:cNvPr id="16386" name="Picture 2" descr="http://www.clker.com/cliparts/5/6/Q/R/P/I/pink-socks-hi.png"/>
          <p:cNvPicPr>
            <a:picLocks noChangeAspect="1" noChangeArrowheads="1"/>
          </p:cNvPicPr>
          <p:nvPr/>
        </p:nvPicPr>
        <p:blipFill>
          <a:blip r:embed="rId4" cstate="print"/>
          <a:srcRect r="51726"/>
          <a:stretch>
            <a:fillRect/>
          </a:stretch>
        </p:blipFill>
        <p:spPr bwMode="auto">
          <a:xfrm>
            <a:off x="1403648" y="1772816"/>
            <a:ext cx="2520280" cy="468891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195736" y="3645024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16016" y="21328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What number goes with 5 to make 20?</a:t>
            </a:r>
            <a:endParaRPr lang="cy-GB" sz="2400" dirty="0">
              <a:latin typeface="Comic Sans MS" pitchFamily="66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5364088" y="836712"/>
            <a:ext cx="3168352" cy="1800200"/>
          </a:xfrm>
          <a:prstGeom prst="wedgeEllipseCallout">
            <a:avLst>
              <a:gd name="adj1" fmla="val 5406"/>
              <a:gd name="adj2" fmla="val 8591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pic>
        <p:nvPicPr>
          <p:cNvPr id="16386" name="Picture 2" descr="http://www.clker.com/cliparts/5/6/Q/R/P/I/pink-socks-hi.png"/>
          <p:cNvPicPr>
            <a:picLocks noChangeAspect="1" noChangeArrowheads="1"/>
          </p:cNvPicPr>
          <p:nvPr/>
        </p:nvPicPr>
        <p:blipFill>
          <a:blip r:embed="rId4" cstate="print"/>
          <a:srcRect r="51726"/>
          <a:stretch>
            <a:fillRect/>
          </a:stretch>
        </p:blipFill>
        <p:spPr bwMode="auto">
          <a:xfrm>
            <a:off x="1403648" y="1772816"/>
            <a:ext cx="2520280" cy="4688917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195736" y="3645024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120" y="1124744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Ah yes! 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5 + 15 = 20.</a:t>
            </a:r>
          </a:p>
          <a:p>
            <a:pPr algn="ctr"/>
            <a:r>
              <a:rPr lang="cy-GB" sz="2400" dirty="0" smtClean="0">
                <a:latin typeface="Comic Sans MS" pitchFamily="66" charset="0"/>
              </a:rPr>
              <a:t>Well done!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9" name="Picture 2" descr="http://www.clker.com/cliparts/5/6/Q/R/P/I/pink-socks-hi.png"/>
          <p:cNvPicPr>
            <a:picLocks noChangeAspect="1" noChangeArrowheads="1"/>
          </p:cNvPicPr>
          <p:nvPr/>
        </p:nvPicPr>
        <p:blipFill>
          <a:blip r:embed="rId4" cstate="print"/>
          <a:srcRect r="51726"/>
          <a:stretch>
            <a:fillRect/>
          </a:stretch>
        </p:blipFill>
        <p:spPr bwMode="auto">
          <a:xfrm>
            <a:off x="2843808" y="1700808"/>
            <a:ext cx="2520280" cy="468891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419872" y="3573016"/>
            <a:ext cx="172819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15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http://www.clker.com/cliparts/V/4/M/R/O/u/butterflies-flower-garden-hi.png"/>
          <p:cNvPicPr>
            <a:picLocks noChangeAspect="1" noChangeArrowheads="1"/>
          </p:cNvPicPr>
          <p:nvPr/>
        </p:nvPicPr>
        <p:blipFill>
          <a:blip r:embed="rId2" cstate="print"/>
          <a:srcRect t="25029"/>
          <a:stretch>
            <a:fillRect/>
          </a:stretch>
        </p:blipFill>
        <p:spPr bwMode="auto">
          <a:xfrm>
            <a:off x="0" y="15604"/>
            <a:ext cx="9144000" cy="6842396"/>
          </a:xfrm>
          <a:prstGeom prst="rect">
            <a:avLst/>
          </a:prstGeom>
          <a:noFill/>
        </p:spPr>
      </p:pic>
      <p:pic>
        <p:nvPicPr>
          <p:cNvPr id="14338" name="Picture 2" descr="http://www.cristoferdelatorre.com/gifs/gif/raton_marron_comiendo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176" y="3789040"/>
            <a:ext cx="2780048" cy="2743945"/>
          </a:xfrm>
          <a:prstGeom prst="rect">
            <a:avLst/>
          </a:prstGeom>
          <a:noFill/>
        </p:spPr>
      </p:pic>
      <p:sp>
        <p:nvSpPr>
          <p:cNvPr id="3" name="Oval Callout 2"/>
          <p:cNvSpPr/>
          <p:nvPr/>
        </p:nvSpPr>
        <p:spPr>
          <a:xfrm>
            <a:off x="4355976" y="1844824"/>
            <a:ext cx="3168352" cy="1683568"/>
          </a:xfrm>
          <a:prstGeom prst="wedgeEllipseCallout">
            <a:avLst>
              <a:gd name="adj1" fmla="val 24942"/>
              <a:gd name="adj2" fmla="val 9009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y-GB"/>
          </a:p>
        </p:txBody>
      </p:sp>
      <p:sp>
        <p:nvSpPr>
          <p:cNvPr id="8" name="TextBox 7"/>
          <p:cNvSpPr txBox="1"/>
          <p:nvPr/>
        </p:nvSpPr>
        <p:spPr>
          <a:xfrm>
            <a:off x="4716016" y="2132856"/>
            <a:ext cx="259228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y-GB" sz="2400" dirty="0" smtClean="0">
                <a:latin typeface="Comic Sans MS" pitchFamily="66" charset="0"/>
              </a:rPr>
              <a:t>What number goes with 7 to make 20?</a:t>
            </a:r>
            <a:endParaRPr lang="cy-GB" sz="2400" dirty="0">
              <a:latin typeface="Comic Sans MS" pitchFamily="66" charset="0"/>
            </a:endParaRPr>
          </a:p>
        </p:txBody>
      </p:sp>
      <p:pic>
        <p:nvPicPr>
          <p:cNvPr id="19460" name="Picture 4" descr="red-socks"/>
          <p:cNvPicPr>
            <a:picLocks noChangeAspect="1" noChangeArrowheads="1"/>
          </p:cNvPicPr>
          <p:nvPr/>
        </p:nvPicPr>
        <p:blipFill>
          <a:blip r:embed="rId4" cstate="print"/>
          <a:srcRect r="52119"/>
          <a:stretch>
            <a:fillRect/>
          </a:stretch>
        </p:blipFill>
        <p:spPr bwMode="auto">
          <a:xfrm>
            <a:off x="1187624" y="2060848"/>
            <a:ext cx="2488966" cy="4392488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979712" y="3645024"/>
            <a:ext cx="93610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7</a:t>
            </a:r>
            <a:endParaRPr lang="en-US" sz="9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371</Words>
  <Application>Microsoft Office PowerPoint</Application>
  <PresentationFormat>On-screen Show (4:3)</PresentationFormat>
  <Paragraphs>67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</dc:creator>
  <cp:lastModifiedBy>Teacher</cp:lastModifiedBy>
  <cp:revision>8</cp:revision>
  <dcterms:created xsi:type="dcterms:W3CDTF">2013-04-08T19:31:25Z</dcterms:created>
  <dcterms:modified xsi:type="dcterms:W3CDTF">2020-03-24T11:06:26Z</dcterms:modified>
</cp:coreProperties>
</file>